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4" r:id="rId2"/>
    <p:sldId id="272" r:id="rId3"/>
    <p:sldId id="273" r:id="rId4"/>
    <p:sldId id="261" r:id="rId5"/>
    <p:sldId id="269" r:id="rId6"/>
    <p:sldId id="280" r:id="rId7"/>
    <p:sldId id="277" r:id="rId8"/>
    <p:sldId id="276" r:id="rId9"/>
    <p:sldId id="270" r:id="rId10"/>
    <p:sldId id="257" r:id="rId11"/>
    <p:sldId id="266" r:id="rId12"/>
    <p:sldId id="258" r:id="rId13"/>
    <p:sldId id="259" r:id="rId14"/>
    <p:sldId id="263" r:id="rId15"/>
    <p:sldId id="267" r:id="rId16"/>
    <p:sldId id="268" r:id="rId17"/>
    <p:sldId id="260" r:id="rId18"/>
    <p:sldId id="271" r:id="rId19"/>
    <p:sldId id="265" r:id="rId20"/>
    <p:sldId id="278" r:id="rId21"/>
    <p:sldId id="279" r:id="rId22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00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22C16"/>
    <a:srgbClr val="0C788E"/>
    <a:srgbClr val="025198"/>
    <a:srgbClr val="000099"/>
    <a:srgbClr val="1C1C1C"/>
    <a:srgbClr val="3366FF"/>
    <a:srgbClr val="808080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55" autoAdjust="0"/>
    <p:restoredTop sz="90860" autoAdjust="0"/>
  </p:normalViewPr>
  <p:slideViewPr>
    <p:cSldViewPr>
      <p:cViewPr>
        <p:scale>
          <a:sx n="70" d="100"/>
          <a:sy n="70" d="100"/>
        </p:scale>
        <p:origin x="-130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992301-0E33-44E0-B87D-2AF41A419C70}" type="datetimeFigureOut">
              <a:rPr lang="fr-FR"/>
              <a:pPr/>
              <a:t>22/11/2017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XLDB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A2D906-3FFD-4DCC-AA9C-2048119040F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04924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3EF3D1-B685-466C-A0A9-6CC0EEECF729}" type="datetimeFigureOut">
              <a:rPr lang="fr-FR"/>
              <a:pPr/>
              <a:t>22/11/2017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XLDB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7BE3CB9-5914-4A28-A1AD-E7B3C1DBEE1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179856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0BBF46-4535-46A3-8205-406094D33955}" type="slidenum">
              <a:rPr lang="fr-FR"/>
              <a:pPr/>
              <a:t>1</a:t>
            </a:fld>
            <a:endParaRPr lang="fr-FR"/>
          </a:p>
        </p:txBody>
      </p:sp>
      <p:sp>
        <p:nvSpPr>
          <p:cNvPr id="16388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mtClean="0">
                <a:latin typeface="Arial" charset="0"/>
                <a:cs typeface="Arial" charset="0"/>
              </a:rPr>
              <a:t>XLDB </a:t>
            </a:r>
          </a:p>
        </p:txBody>
      </p:sp>
    </p:spTree>
    <p:extLst>
      <p:ext uri="{BB962C8B-B14F-4D97-AF65-F5344CB8AC3E}">
        <p14:creationId xmlns="" xmlns:p14="http://schemas.microsoft.com/office/powerpoint/2010/main" val="1075532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XLDB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E3CB9-5914-4A28-A1AD-E7B3C1DBEE1B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XLDB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E3CB9-5914-4A28-A1AD-E7B3C1DBEE1B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XLDB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E3CB9-5914-4A28-A1AD-E7B3C1DBEE1B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83B739-D95F-45A7-A806-68A7592DFEBE}" type="slidenum">
              <a:rPr lang="fr-FR"/>
              <a:pPr/>
              <a:t>13</a:t>
            </a:fld>
            <a:endParaRPr lang="fr-FR"/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mtClean="0">
                <a:latin typeface="Arial" charset="0"/>
                <a:cs typeface="Arial" charset="0"/>
              </a:rPr>
              <a:t>XLDB </a:t>
            </a:r>
          </a:p>
        </p:txBody>
      </p:sp>
    </p:spTree>
    <p:extLst>
      <p:ext uri="{BB962C8B-B14F-4D97-AF65-F5344CB8AC3E}">
        <p14:creationId xmlns="" xmlns:p14="http://schemas.microsoft.com/office/powerpoint/2010/main" val="776218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2CF107-A01B-4883-AC29-811A502FB574}" type="slidenum">
              <a:rPr lang="fr-FR"/>
              <a:pPr/>
              <a:t>14</a:t>
            </a:fld>
            <a:endParaRPr lang="fr-FR"/>
          </a:p>
        </p:txBody>
      </p:sp>
      <p:sp>
        <p:nvSpPr>
          <p:cNvPr id="24580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mtClean="0">
                <a:latin typeface="Arial" charset="0"/>
                <a:cs typeface="Arial" charset="0"/>
              </a:rPr>
              <a:t>XLDB </a:t>
            </a:r>
          </a:p>
        </p:txBody>
      </p:sp>
    </p:spTree>
    <p:extLst>
      <p:ext uri="{BB962C8B-B14F-4D97-AF65-F5344CB8AC3E}">
        <p14:creationId xmlns="" xmlns:p14="http://schemas.microsoft.com/office/powerpoint/2010/main" val="2081380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2CF107-A01B-4883-AC29-811A502FB574}" type="slidenum">
              <a:rPr lang="fr-FR"/>
              <a:pPr/>
              <a:t>15</a:t>
            </a:fld>
            <a:endParaRPr lang="fr-FR"/>
          </a:p>
        </p:txBody>
      </p:sp>
      <p:sp>
        <p:nvSpPr>
          <p:cNvPr id="24580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mtClean="0">
                <a:latin typeface="Arial" charset="0"/>
                <a:cs typeface="Arial" charset="0"/>
              </a:rPr>
              <a:t>XLDB </a:t>
            </a:r>
          </a:p>
        </p:txBody>
      </p:sp>
    </p:spTree>
    <p:extLst>
      <p:ext uri="{BB962C8B-B14F-4D97-AF65-F5344CB8AC3E}">
        <p14:creationId xmlns="" xmlns:p14="http://schemas.microsoft.com/office/powerpoint/2010/main" val="1395744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2CF107-A01B-4883-AC29-811A502FB574}" type="slidenum">
              <a:rPr lang="fr-FR"/>
              <a:pPr/>
              <a:t>16</a:t>
            </a:fld>
            <a:endParaRPr lang="fr-FR"/>
          </a:p>
        </p:txBody>
      </p:sp>
      <p:sp>
        <p:nvSpPr>
          <p:cNvPr id="24580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mtClean="0">
                <a:latin typeface="Arial" charset="0"/>
                <a:cs typeface="Arial" charset="0"/>
              </a:rPr>
              <a:t>XLDB </a:t>
            </a:r>
          </a:p>
        </p:txBody>
      </p:sp>
    </p:spTree>
    <p:extLst>
      <p:ext uri="{BB962C8B-B14F-4D97-AF65-F5344CB8AC3E}">
        <p14:creationId xmlns="" xmlns:p14="http://schemas.microsoft.com/office/powerpoint/2010/main" val="1308120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62431A-5FD5-44E0-9824-CF5A6718F607}" type="slidenum">
              <a:rPr lang="fr-FR"/>
              <a:pPr/>
              <a:t>17</a:t>
            </a:fld>
            <a:endParaRPr lang="fr-FR"/>
          </a:p>
        </p:txBody>
      </p:sp>
      <p:sp>
        <p:nvSpPr>
          <p:cNvPr id="26628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mtClean="0">
                <a:latin typeface="Arial" charset="0"/>
                <a:cs typeface="Arial" charset="0"/>
              </a:rPr>
              <a:t>XLDB </a:t>
            </a:r>
          </a:p>
        </p:txBody>
      </p:sp>
    </p:spTree>
    <p:extLst>
      <p:ext uri="{BB962C8B-B14F-4D97-AF65-F5344CB8AC3E}">
        <p14:creationId xmlns="" xmlns:p14="http://schemas.microsoft.com/office/powerpoint/2010/main" val="1784375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2CF107-A01B-4883-AC29-811A502FB574}" type="slidenum">
              <a:rPr lang="fr-FR"/>
              <a:pPr/>
              <a:t>18</a:t>
            </a:fld>
            <a:endParaRPr lang="fr-FR"/>
          </a:p>
        </p:txBody>
      </p:sp>
      <p:sp>
        <p:nvSpPr>
          <p:cNvPr id="24580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mtClean="0">
                <a:latin typeface="Arial" charset="0"/>
                <a:cs typeface="Arial" charset="0"/>
              </a:rPr>
              <a:t>XLDB </a:t>
            </a:r>
          </a:p>
        </p:txBody>
      </p:sp>
    </p:spTree>
    <p:extLst>
      <p:ext uri="{BB962C8B-B14F-4D97-AF65-F5344CB8AC3E}">
        <p14:creationId xmlns="" xmlns:p14="http://schemas.microsoft.com/office/powerpoint/2010/main" val="397293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D04293-3C0F-42B4-BC6C-788EF59DC860}" type="slidenum">
              <a:rPr lang="fr-FR"/>
              <a:pPr/>
              <a:t>19</a:t>
            </a:fld>
            <a:endParaRPr lang="fr-FR"/>
          </a:p>
        </p:txBody>
      </p:sp>
      <p:sp>
        <p:nvSpPr>
          <p:cNvPr id="28676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mtClean="0">
                <a:latin typeface="Arial" charset="0"/>
                <a:cs typeface="Arial" charset="0"/>
              </a:rPr>
              <a:t>XLDB </a:t>
            </a:r>
          </a:p>
        </p:txBody>
      </p:sp>
    </p:spTree>
    <p:extLst>
      <p:ext uri="{BB962C8B-B14F-4D97-AF65-F5344CB8AC3E}">
        <p14:creationId xmlns="" xmlns:p14="http://schemas.microsoft.com/office/powerpoint/2010/main" val="780574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0E4782-E78A-4A84-BCF0-09230D3E4AFB}" type="slidenum">
              <a:rPr lang="fr-FR"/>
              <a:pPr/>
              <a:t>2</a:t>
            </a:fld>
            <a:endParaRPr lang="fr-FR"/>
          </a:p>
        </p:txBody>
      </p:sp>
      <p:sp>
        <p:nvSpPr>
          <p:cNvPr id="18436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mtClean="0">
                <a:latin typeface="Arial" charset="0"/>
                <a:cs typeface="Arial" charset="0"/>
              </a:rPr>
              <a:t>XLDB </a:t>
            </a:r>
          </a:p>
        </p:txBody>
      </p:sp>
    </p:spTree>
    <p:extLst>
      <p:ext uri="{BB962C8B-B14F-4D97-AF65-F5344CB8AC3E}">
        <p14:creationId xmlns="" xmlns:p14="http://schemas.microsoft.com/office/powerpoint/2010/main" val="1097442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D04293-3C0F-42B4-BC6C-788EF59DC860}" type="slidenum">
              <a:rPr lang="fr-FR"/>
              <a:pPr/>
              <a:t>20</a:t>
            </a:fld>
            <a:endParaRPr lang="fr-FR"/>
          </a:p>
        </p:txBody>
      </p:sp>
      <p:sp>
        <p:nvSpPr>
          <p:cNvPr id="28676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mtClean="0">
                <a:latin typeface="Arial" charset="0"/>
                <a:cs typeface="Arial" charset="0"/>
              </a:rPr>
              <a:t>XLDB </a:t>
            </a:r>
          </a:p>
        </p:txBody>
      </p:sp>
    </p:spTree>
    <p:extLst>
      <p:ext uri="{BB962C8B-B14F-4D97-AF65-F5344CB8AC3E}">
        <p14:creationId xmlns="" xmlns:p14="http://schemas.microsoft.com/office/powerpoint/2010/main" val="780574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D04293-3C0F-42B4-BC6C-788EF59DC860}" type="slidenum">
              <a:rPr lang="fr-FR"/>
              <a:pPr/>
              <a:t>21</a:t>
            </a:fld>
            <a:endParaRPr lang="fr-FR"/>
          </a:p>
        </p:txBody>
      </p:sp>
      <p:sp>
        <p:nvSpPr>
          <p:cNvPr id="28676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mtClean="0">
                <a:latin typeface="Arial" charset="0"/>
                <a:cs typeface="Arial" charset="0"/>
              </a:rPr>
              <a:t>XLDB </a:t>
            </a:r>
          </a:p>
        </p:txBody>
      </p:sp>
    </p:spTree>
    <p:extLst>
      <p:ext uri="{BB962C8B-B14F-4D97-AF65-F5344CB8AC3E}">
        <p14:creationId xmlns="" xmlns:p14="http://schemas.microsoft.com/office/powerpoint/2010/main" val="78057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baseline="0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2CF107-A01B-4883-AC29-811A502FB574}" type="slidenum">
              <a:rPr lang="fr-FR"/>
              <a:pPr/>
              <a:t>3</a:t>
            </a:fld>
            <a:endParaRPr lang="fr-FR"/>
          </a:p>
        </p:txBody>
      </p:sp>
      <p:sp>
        <p:nvSpPr>
          <p:cNvPr id="24580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mtClean="0">
                <a:latin typeface="Arial" charset="0"/>
                <a:cs typeface="Arial" charset="0"/>
              </a:rPr>
              <a:t>XLDB </a:t>
            </a:r>
          </a:p>
        </p:txBody>
      </p:sp>
    </p:spTree>
    <p:extLst>
      <p:ext uri="{BB962C8B-B14F-4D97-AF65-F5344CB8AC3E}">
        <p14:creationId xmlns="" xmlns:p14="http://schemas.microsoft.com/office/powerpoint/2010/main" val="211825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0E4782-E78A-4A84-BCF0-09230D3E4AFB}" type="slidenum">
              <a:rPr lang="fr-FR"/>
              <a:pPr/>
              <a:t>4</a:t>
            </a:fld>
            <a:endParaRPr lang="fr-FR"/>
          </a:p>
        </p:txBody>
      </p:sp>
      <p:sp>
        <p:nvSpPr>
          <p:cNvPr id="18436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mtClean="0">
                <a:latin typeface="Arial" charset="0"/>
                <a:cs typeface="Arial" charset="0"/>
              </a:rPr>
              <a:t>XLDB </a:t>
            </a:r>
          </a:p>
        </p:txBody>
      </p:sp>
    </p:spTree>
    <p:extLst>
      <p:ext uri="{BB962C8B-B14F-4D97-AF65-F5344CB8AC3E}">
        <p14:creationId xmlns="" xmlns:p14="http://schemas.microsoft.com/office/powerpoint/2010/main" val="464236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0E4782-E78A-4A84-BCF0-09230D3E4AFB}" type="slidenum">
              <a:rPr lang="fr-FR"/>
              <a:pPr/>
              <a:t>5</a:t>
            </a:fld>
            <a:endParaRPr lang="fr-FR"/>
          </a:p>
        </p:txBody>
      </p:sp>
      <p:sp>
        <p:nvSpPr>
          <p:cNvPr id="18436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mtClean="0">
                <a:latin typeface="Arial" charset="0"/>
                <a:cs typeface="Arial" charset="0"/>
              </a:rPr>
              <a:t>XLDB </a:t>
            </a:r>
          </a:p>
        </p:txBody>
      </p:sp>
    </p:spTree>
    <p:extLst>
      <p:ext uri="{BB962C8B-B14F-4D97-AF65-F5344CB8AC3E}">
        <p14:creationId xmlns="" xmlns:p14="http://schemas.microsoft.com/office/powerpoint/2010/main" val="62190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0E4782-E78A-4A84-BCF0-09230D3E4AFB}" type="slidenum">
              <a:rPr lang="fr-FR"/>
              <a:pPr/>
              <a:t>6</a:t>
            </a:fld>
            <a:endParaRPr lang="fr-FR"/>
          </a:p>
        </p:txBody>
      </p:sp>
      <p:sp>
        <p:nvSpPr>
          <p:cNvPr id="18436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mtClean="0">
                <a:latin typeface="Arial" charset="0"/>
                <a:cs typeface="Arial" charset="0"/>
              </a:rPr>
              <a:t>XLDB </a:t>
            </a:r>
          </a:p>
        </p:txBody>
      </p:sp>
    </p:spTree>
    <p:extLst>
      <p:ext uri="{BB962C8B-B14F-4D97-AF65-F5344CB8AC3E}">
        <p14:creationId xmlns="" xmlns:p14="http://schemas.microsoft.com/office/powerpoint/2010/main" val="62190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0E4782-E78A-4A84-BCF0-09230D3E4AFB}" type="slidenum">
              <a:rPr lang="fr-FR"/>
              <a:pPr/>
              <a:t>7</a:t>
            </a:fld>
            <a:endParaRPr lang="fr-FR"/>
          </a:p>
        </p:txBody>
      </p:sp>
      <p:sp>
        <p:nvSpPr>
          <p:cNvPr id="18436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mtClean="0">
                <a:latin typeface="Arial" charset="0"/>
                <a:cs typeface="Arial" charset="0"/>
              </a:rPr>
              <a:t>XLDB </a:t>
            </a:r>
          </a:p>
        </p:txBody>
      </p:sp>
    </p:spTree>
    <p:extLst>
      <p:ext uri="{BB962C8B-B14F-4D97-AF65-F5344CB8AC3E}">
        <p14:creationId xmlns="" xmlns:p14="http://schemas.microsoft.com/office/powerpoint/2010/main" val="1921968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0E4782-E78A-4A84-BCF0-09230D3E4AFB}" type="slidenum">
              <a:rPr lang="fr-FR"/>
              <a:pPr/>
              <a:t>8</a:t>
            </a:fld>
            <a:endParaRPr lang="fr-FR"/>
          </a:p>
        </p:txBody>
      </p:sp>
      <p:sp>
        <p:nvSpPr>
          <p:cNvPr id="18436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mtClean="0">
                <a:latin typeface="Arial" charset="0"/>
                <a:cs typeface="Arial" charset="0"/>
              </a:rPr>
              <a:t>XLDB </a:t>
            </a:r>
          </a:p>
        </p:txBody>
      </p:sp>
    </p:spTree>
    <p:extLst>
      <p:ext uri="{BB962C8B-B14F-4D97-AF65-F5344CB8AC3E}">
        <p14:creationId xmlns="" xmlns:p14="http://schemas.microsoft.com/office/powerpoint/2010/main" val="1921968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0E4782-E78A-4A84-BCF0-09230D3E4AFB}" type="slidenum">
              <a:rPr lang="fr-FR"/>
              <a:pPr/>
              <a:t>9</a:t>
            </a:fld>
            <a:endParaRPr lang="fr-FR"/>
          </a:p>
        </p:txBody>
      </p:sp>
      <p:sp>
        <p:nvSpPr>
          <p:cNvPr id="18436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mtClean="0">
                <a:latin typeface="Arial" charset="0"/>
                <a:cs typeface="Arial" charset="0"/>
              </a:rPr>
              <a:t>XLDB </a:t>
            </a:r>
          </a:p>
        </p:txBody>
      </p:sp>
    </p:spTree>
    <p:extLst>
      <p:ext uri="{BB962C8B-B14F-4D97-AF65-F5344CB8AC3E}">
        <p14:creationId xmlns="" xmlns:p14="http://schemas.microsoft.com/office/powerpoint/2010/main" val="7939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1342AF-3EB0-4CAB-ACA6-B293B99A16A2}" type="datetime1">
              <a:rPr lang="en-US"/>
              <a:pPr/>
              <a:t>11/22/2017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XLDB October 10-12, 2017 Clermont-Ferrand, France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8BE64-CEF8-467E-8957-B7A276A6A202}" type="slidenum">
              <a:rPr lang="es-ES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016027-F47D-434A-BE64-9A9654B068D2}" type="datetime1">
              <a:rPr lang="en-US"/>
              <a:pPr/>
              <a:t>11/22/2017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XLDB October 10-12, 2017 Clermont-Ferrand, France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3DF5A-1C00-4F43-89E6-6DFC01D33737}" type="slidenum">
              <a:rPr lang="es-ES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A08819-3E66-4DF3-A6D8-C57E8F8784B6}" type="datetime1">
              <a:rPr lang="en-US"/>
              <a:pPr/>
              <a:t>11/22/2017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XLDB October 10-12, 2017 Clermont-Ferrand, France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B9087-23AD-472E-9CBA-674324C1A46F}" type="slidenum">
              <a:rPr lang="es-ES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15F968-07E2-42D7-9A62-97A682CC2A89}" type="datetime1">
              <a:rPr lang="en-US"/>
              <a:pPr/>
              <a:t>11/22/2017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XLDB October 10-12, 2017 Clermont-Ferrand, France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6F730-B73A-4D0A-9C0A-6BD954332942}" type="slidenum">
              <a:rPr lang="es-ES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965DB8-48EB-4FF0-9234-9D6448143AE6}" type="datetime1">
              <a:rPr lang="en-US"/>
              <a:pPr/>
              <a:t>11/22/2017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XLDB October 10-12, 2017 Clermont-Ferrand, France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18865-2EEA-45C7-B21E-E6894525BCDF}" type="slidenum">
              <a:rPr lang="es-ES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CCC18-6926-4772-9EFE-DFC15EB09AED}" type="datetime1">
              <a:rPr lang="en-US"/>
              <a:pPr/>
              <a:t>11/22/2017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XLDB October 10-12, 2017 Clermont-Ferrand, France</a:t>
            </a: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9F470-EC9A-4BB7-BBC8-DE2151E18C87}" type="slidenum">
              <a:rPr lang="es-ES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7EDF1-AE43-4F31-BA75-8029AA485C61}" type="datetime1">
              <a:rPr lang="en-US"/>
              <a:pPr/>
              <a:t>11/22/2017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XLDB October 10-12, 2017 Clermont-Ferrand, France</a:t>
            </a: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CC484-D5E8-4D7A-A710-899B6ACBD0BA}" type="slidenum">
              <a:rPr lang="es-ES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08708A-F1F2-43E8-871A-7FA7871BBA4F}" type="datetime1">
              <a:rPr lang="en-US"/>
              <a:pPr/>
              <a:t>11/22/2017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XLDB October 10-12, 2017 Clermont-Ferrand, France</a:t>
            </a: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37687-3942-4B5A-96ED-A39AEBFFA4DF}" type="slidenum">
              <a:rPr lang="es-ES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47DC42-E067-4C22-9F4A-894516C589B0}" type="datetime1">
              <a:rPr lang="en-US"/>
              <a:pPr/>
              <a:t>11/22/2017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XLDB October 10-12, 2017 Clermont-Ferrand, France</a:t>
            </a: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6C8E4-F12E-4205-9E45-999D6A178066}" type="slidenum">
              <a:rPr lang="es-ES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FA42B-128B-40C6-842F-A1C1C6DA67C6}" type="datetime1">
              <a:rPr lang="en-US"/>
              <a:pPr/>
              <a:t>11/22/2017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XLDB October 10-12, 2017 Clermont-Ferrand, France</a:t>
            </a: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60954-FE54-45E4-9713-1647C4031DED}" type="slidenum">
              <a:rPr lang="es-ES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C50BF-3011-4C89-A8CD-C508BA427A98}" type="datetime1">
              <a:rPr lang="en-US"/>
              <a:pPr/>
              <a:t>11/22/2017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XLDB October 10-12, 2017 Clermont-Ferrand, France</a:t>
            </a: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ABEC6-9408-411D-85DC-016C85A1EB16}" type="slidenum">
              <a:rPr lang="es-ES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33E86E9-C4B5-4531-A963-0B2C40AB2C6B}" type="datetime1">
              <a:rPr lang="en-US"/>
              <a:pPr/>
              <a:t>11/22/2017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XLDB October 10-12, 2017 Clermont-Ferrand, France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FF29C13-F66E-4A60-9A91-E82D92A722E3}" type="slidenum">
              <a:rPr lang="es-ES"/>
              <a:pPr/>
              <a:t>‹N°›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564045" y="6309320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0E05A63-8188-4C12-AD68-F72D38A5C65D}" type="datetime1">
              <a:rPr lang="en-US" b="1">
                <a:solidFill>
                  <a:schemeClr val="tx1"/>
                </a:solidFill>
              </a:rPr>
              <a:pPr/>
              <a:t>11/22/2017</a:t>
            </a:fld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4" name="Rectangle 110"/>
          <p:cNvSpPr txBox="1">
            <a:spLocks noChangeArrowheads="1"/>
          </p:cNvSpPr>
          <p:nvPr/>
        </p:nvSpPr>
        <p:spPr bwMode="auto">
          <a:xfrm>
            <a:off x="157163" y="2717800"/>
            <a:ext cx="86407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4000" b="1">
                <a:solidFill>
                  <a:srgbClr val="000066"/>
                </a:solidFill>
                <a:latin typeface="Calibri Light" pitchFamily="34" charset="0"/>
              </a:rPr>
              <a:t>An Experimental Survey on Big Data Frameworks</a:t>
            </a:r>
            <a:endParaRPr lang="es-ES" sz="4000" b="1" dirty="0">
              <a:solidFill>
                <a:srgbClr val="000066"/>
              </a:solidFill>
              <a:latin typeface="Calibri Light" pitchFamily="34" charset="0"/>
            </a:endParaRPr>
          </a:p>
        </p:txBody>
      </p:sp>
      <p:sp>
        <p:nvSpPr>
          <p:cNvPr id="16" name="Rectangle 118"/>
          <p:cNvSpPr>
            <a:spLocks noChangeArrowheads="1"/>
          </p:cNvSpPr>
          <p:nvPr/>
        </p:nvSpPr>
        <p:spPr bwMode="auto">
          <a:xfrm>
            <a:off x="611188" y="3971925"/>
            <a:ext cx="81788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W.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Inoubli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S.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Aridhi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H.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Mezni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Maddouri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E.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Mephu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Nguifo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17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68313"/>
            <a:ext cx="79216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3475" y="468313"/>
            <a:ext cx="7921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468313"/>
            <a:ext cx="9032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1338" y="468313"/>
            <a:ext cx="1597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5363" y="468313"/>
            <a:ext cx="86836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38875" y="468313"/>
            <a:ext cx="10985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93038" y="468313"/>
            <a:ext cx="107156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27194"/>
            <a:ext cx="8229600" cy="9810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Experimental protocol (1)</a:t>
            </a:r>
            <a:endParaRPr lang="fr-FR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45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A55DAC-6E72-472F-932B-2AD2A3FF5B99}" type="datetime1">
              <a:rPr lang="en-US">
                <a:solidFill>
                  <a:schemeClr val="tx1"/>
                </a:solidFill>
              </a:rPr>
              <a:pPr/>
              <a:t>11/22/2017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2D74A5-8C09-47E5-854D-8D2EE4830C19}" type="slidenum">
              <a:rPr lang="es-ES">
                <a:solidFill>
                  <a:schemeClr val="tx1"/>
                </a:solidFill>
              </a:rPr>
              <a:pPr/>
              <a:t>10</a:t>
            </a:fld>
            <a:endParaRPr lang="es-ES">
              <a:solidFill>
                <a:schemeClr val="tx1"/>
              </a:solidFill>
            </a:endParaRPr>
          </a:p>
        </p:txBody>
      </p:sp>
      <p:pic>
        <p:nvPicPr>
          <p:cNvPr id="1946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8536016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5"/>
          <p:cNvSpPr txBox="1">
            <a:spLocks noChangeArrowheads="1"/>
          </p:cNvSpPr>
          <p:nvPr/>
        </p:nvSpPr>
        <p:spPr bwMode="auto">
          <a:xfrm>
            <a:off x="357158" y="1285860"/>
            <a:ext cx="338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b="1" dirty="0">
                <a:latin typeface="Times New Roman" pitchFamily="18" charset="0"/>
                <a:cs typeface="Times New Roman" pitchFamily="18" charset="0"/>
              </a:rPr>
              <a:t>Batch Mode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evaluation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TextBox 6"/>
          <p:cNvSpPr txBox="1">
            <a:spLocks noChangeArrowheads="1"/>
          </p:cNvSpPr>
          <p:nvPr/>
        </p:nvSpPr>
        <p:spPr bwMode="auto">
          <a:xfrm>
            <a:off x="714348" y="4929198"/>
            <a:ext cx="5676909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Workload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kmeans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WordCount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PageRank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Frameworks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Hadoop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Mapreduce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Spark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Flink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Features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Scalabilty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Configuration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parameters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Experimental protocol (2)</a:t>
            </a:r>
            <a:endParaRPr lang="fr-FR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45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A55DAC-6E72-472F-932B-2AD2A3FF5B99}" type="datetime1">
              <a:rPr lang="en-US">
                <a:solidFill>
                  <a:schemeClr val="tx1"/>
                </a:solidFill>
              </a:rPr>
              <a:pPr/>
              <a:t>11/22/2017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2D74A5-8C09-47E5-854D-8D2EE4830C19}" type="slidenum">
              <a:rPr lang="es-ES">
                <a:solidFill>
                  <a:schemeClr val="tx1"/>
                </a:solidFill>
              </a:rPr>
              <a:pPr/>
              <a:t>11</a:t>
            </a:fld>
            <a:endParaRPr lang="es-ES">
              <a:solidFill>
                <a:schemeClr val="tx1"/>
              </a:solidFill>
            </a:endParaRPr>
          </a:p>
        </p:txBody>
      </p:sp>
      <p:pic>
        <p:nvPicPr>
          <p:cNvPr id="1946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70009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714348" y="1214422"/>
            <a:ext cx="3384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StreamMode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evaluation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1357290" y="4786322"/>
            <a:ext cx="4319587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Workload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ETL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Workload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Frameworks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Storm,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Spark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Flink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Features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processed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events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Experimental protocol (3)</a:t>
            </a:r>
            <a:endParaRPr lang="fr-FR" sz="3600" b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2CA2B0-D135-41CF-9EB7-5F030C9A6E33}" type="datetime1">
              <a:rPr lang="en-US">
                <a:solidFill>
                  <a:schemeClr val="tx1"/>
                </a:solidFill>
              </a:rPr>
              <a:pPr/>
              <a:t>11/22/2017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2225F1-7948-464C-8667-E9682BD663A1}" type="slidenum">
              <a:rPr lang="es-ES">
                <a:solidFill>
                  <a:schemeClr val="tx1"/>
                </a:solidFill>
              </a:rPr>
              <a:pPr/>
              <a:t>12</a:t>
            </a:fld>
            <a:endParaRPr lang="es-ES">
              <a:solidFill>
                <a:schemeClr val="tx1"/>
              </a:solidFill>
            </a:endParaRPr>
          </a:p>
        </p:txBody>
      </p:sp>
      <p:pic>
        <p:nvPicPr>
          <p:cNvPr id="2048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794" y="1916832"/>
            <a:ext cx="5881688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4"/>
          <p:cNvSpPr txBox="1">
            <a:spLocks noChangeArrowheads="1"/>
          </p:cNvSpPr>
          <p:nvPr/>
        </p:nvSpPr>
        <p:spPr bwMode="auto">
          <a:xfrm>
            <a:off x="5922963" y="2595660"/>
            <a:ext cx="2592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b="1" dirty="0">
                <a:latin typeface="Times New Roman" pitchFamily="18" charset="0"/>
                <a:cs typeface="Times New Roman" pitchFamily="18" charset="0"/>
              </a:rPr>
              <a:t>Monitoring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Tool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TextBox 2"/>
          <p:cNvSpPr txBox="1">
            <a:spLocks noChangeArrowheads="1"/>
          </p:cNvSpPr>
          <p:nvPr/>
        </p:nvSpPr>
        <p:spPr bwMode="auto">
          <a:xfrm>
            <a:off x="6010244" y="3071810"/>
            <a:ext cx="3242276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Data collection: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Kafka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Strorage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Elastic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earch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Data Visualisation: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Kibana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395288" y="350675"/>
            <a:ext cx="8229600" cy="5909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3600" b="1" dirty="0" err="1">
                <a:latin typeface="Times New Roman" charset="0"/>
                <a:ea typeface="Times New Roman" charset="0"/>
                <a:cs typeface="Times New Roman" charset="0"/>
              </a:rPr>
              <a:t>Experimental</a:t>
            </a:r>
            <a:r>
              <a:rPr lang="fr-FR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3600" b="1" dirty="0" err="1">
                <a:latin typeface="Times New Roman" charset="0"/>
                <a:ea typeface="Times New Roman" charset="0"/>
                <a:cs typeface="Times New Roman" charset="0"/>
              </a:rPr>
              <a:t>results</a:t>
            </a:r>
            <a:r>
              <a:rPr lang="fr-FR" sz="3600" b="1" dirty="0">
                <a:latin typeface="Times New Roman" charset="0"/>
                <a:ea typeface="Times New Roman" charset="0"/>
                <a:cs typeface="Times New Roman" charset="0"/>
              </a:rPr>
              <a:t> (1)</a:t>
            </a:r>
          </a:p>
        </p:txBody>
      </p:sp>
      <p:sp>
        <p:nvSpPr>
          <p:cNvPr id="2150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356D25-DD60-4CCB-94F2-BE2C7F32D2A2}" type="datetime1">
              <a:rPr lang="en-US">
                <a:solidFill>
                  <a:schemeClr val="tx1"/>
                </a:solidFill>
              </a:rPr>
              <a:pPr/>
              <a:t>11/22/2017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D2E1C9-A671-4F27-8783-15A9F24A9945}" type="slidenum">
              <a:rPr lang="es-ES">
                <a:solidFill>
                  <a:schemeClr val="tx1"/>
                </a:solidFill>
              </a:rPr>
              <a:pPr/>
              <a:t>13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214282" y="1428736"/>
            <a:ext cx="2227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b="1" dirty="0">
                <a:latin typeface="Times New Roman" pitchFamily="18" charset="0"/>
                <a:cs typeface="Times New Roman" pitchFamily="18" charset="0"/>
              </a:rPr>
              <a:t>Batch Mode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8562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377825" y="5404458"/>
            <a:ext cx="8766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charset="0"/>
              <a:buChar char="•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Impact of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the size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of data 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time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Spark is better when we use a small dataset and Hadoop is the best for big datasets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TextBox 1"/>
          <p:cNvSpPr txBox="1">
            <a:spLocks noChangeArrowheads="1"/>
          </p:cNvSpPr>
          <p:nvPr/>
        </p:nvSpPr>
        <p:spPr bwMode="auto">
          <a:xfrm>
            <a:off x="285720" y="4714884"/>
            <a:ext cx="49292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i="1" dirty="0"/>
              <a:t>(a) Small </a:t>
            </a:r>
            <a:r>
              <a:rPr lang="fr-FR" sz="1400" i="1" dirty="0" err="1" smtClean="0"/>
              <a:t>datasets</a:t>
            </a:r>
            <a:r>
              <a:rPr lang="fr-FR" sz="1400" i="1" dirty="0" smtClean="0"/>
              <a:t> (</a:t>
            </a:r>
            <a:r>
              <a:rPr lang="fr-FR" sz="1400" i="1" dirty="0" err="1" smtClean="0"/>
              <a:t>WordCount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workload</a:t>
            </a:r>
            <a:r>
              <a:rPr lang="fr-FR" sz="1400" i="1" dirty="0" smtClean="0"/>
              <a:t>)</a:t>
            </a:r>
            <a:endParaRPr lang="fr-FR" sz="1400" i="1" dirty="0"/>
          </a:p>
        </p:txBody>
      </p:sp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4857752" y="4714884"/>
            <a:ext cx="4286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i="1" dirty="0"/>
              <a:t>(b) </a:t>
            </a:r>
            <a:r>
              <a:rPr lang="fr-FR" sz="1400" i="1" dirty="0" err="1"/>
              <a:t>Big</a:t>
            </a:r>
            <a:r>
              <a:rPr lang="fr-FR" sz="1400" i="1" dirty="0"/>
              <a:t> </a:t>
            </a:r>
            <a:r>
              <a:rPr lang="fr-FR" sz="1400" i="1" dirty="0" err="1" smtClean="0"/>
              <a:t>datasets</a:t>
            </a:r>
            <a:r>
              <a:rPr lang="fr-FR" sz="1400" i="1" dirty="0" smtClean="0"/>
              <a:t> (</a:t>
            </a:r>
            <a:r>
              <a:rPr lang="fr-FR" sz="1400" i="1" dirty="0" err="1" smtClean="0"/>
              <a:t>WordCount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workload</a:t>
            </a:r>
            <a:r>
              <a:rPr lang="fr-FR" sz="1400" i="1" dirty="0" smtClean="0"/>
              <a:t>)</a:t>
            </a:r>
            <a:endParaRPr lang="fr-F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>
          <a:xfrm>
            <a:off x="395288" y="295275"/>
            <a:ext cx="8229600" cy="701731"/>
          </a:xfrm>
        </p:spPr>
        <p:txBody>
          <a:bodyPr>
            <a:spAutoFit/>
          </a:bodyPr>
          <a:lstStyle/>
          <a:p>
            <a:pPr eaLnBrk="1" hangingPunct="1"/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(2)</a:t>
            </a:r>
          </a:p>
        </p:txBody>
      </p:sp>
      <p:sp>
        <p:nvSpPr>
          <p:cNvPr id="2355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92DD54-07E9-4E0A-AC12-534D78D3C397}" type="datetime1">
              <a:rPr lang="en-US">
                <a:solidFill>
                  <a:schemeClr val="tx1"/>
                </a:solidFill>
              </a:rPr>
              <a:pPr/>
              <a:t>11/22/2017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844EF4-B9E7-4D29-AF39-418E32583769}" type="slidenum">
              <a:rPr lang="es-ES">
                <a:solidFill>
                  <a:schemeClr val="tx1"/>
                </a:solidFill>
              </a:rPr>
              <a:pPr/>
              <a:t>14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250825" y="1700213"/>
            <a:ext cx="2227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b="1" dirty="0">
                <a:latin typeface="Times New Roman" pitchFamily="18" charset="0"/>
                <a:cs typeface="Times New Roman" pitchFamily="18" charset="0"/>
              </a:rPr>
              <a:t>Batch Mode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85992"/>
            <a:ext cx="43449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14554"/>
            <a:ext cx="39909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111124" y="5214950"/>
            <a:ext cx="4733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Arial" charset="0"/>
              <a:buChar char="•"/>
            </a:pPr>
            <a:r>
              <a:rPr lang="fr-FR" dirty="0" err="1">
                <a:latin typeface="Times New Roman" pitchFamily="18" charset="0"/>
                <a:cs typeface="Times New Roman" pitchFamily="18" charset="0"/>
              </a:rPr>
              <a:t>Vary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of machines in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cluster (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Wordcount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workload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and 50 GB of data)</a:t>
            </a:r>
          </a:p>
          <a:p>
            <a:pPr marL="285750" indent="-285750" algn="just" eaLnBrk="1" hangingPunct="1">
              <a:buFont typeface="Arial" charset="0"/>
              <a:buChar char="•"/>
            </a:pP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Scalability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4932363" y="5214950"/>
            <a:ext cx="42116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1" hangingPunct="1">
              <a:buFont typeface="Arial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k-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workload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with10000 training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examples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 typeface="Arial" charset="0"/>
              <a:buChar char="•"/>
            </a:pPr>
            <a:r>
              <a:rPr lang="fr-FR" dirty="0" err="1">
                <a:latin typeface="Times New Roman" pitchFamily="18" charset="0"/>
                <a:cs typeface="Times New Roman" pitchFamily="18" charset="0"/>
              </a:rPr>
              <a:t>Vary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iterations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>
          <a:xfrm>
            <a:off x="395288" y="295275"/>
            <a:ext cx="8229600" cy="701731"/>
          </a:xfrm>
        </p:spPr>
        <p:txBody>
          <a:bodyPr>
            <a:spAutoFit/>
          </a:bodyPr>
          <a:lstStyle/>
          <a:p>
            <a:pPr eaLnBrk="1" hangingPunct="1"/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(3)</a:t>
            </a:r>
          </a:p>
        </p:txBody>
      </p:sp>
      <p:sp>
        <p:nvSpPr>
          <p:cNvPr id="23554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0" y="6492875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C92DD54-07E9-4E0A-AC12-534D78D3C397}" type="datetime1">
              <a:rPr lang="en-US">
                <a:solidFill>
                  <a:schemeClr val="tx1"/>
                </a:solidFill>
              </a:rPr>
              <a:pPr/>
              <a:t>11/22/2017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844EF4-B9E7-4D29-AF39-418E32583769}" type="slidenum">
              <a:rPr lang="es-ES">
                <a:solidFill>
                  <a:schemeClr val="tx1"/>
                </a:solidFill>
              </a:rPr>
              <a:pPr/>
              <a:t>15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214282" y="1285860"/>
            <a:ext cx="2227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b="1" dirty="0">
                <a:latin typeface="Times New Roman" pitchFamily="18" charset="0"/>
                <a:cs typeface="Times New Roman" pitchFamily="18" charset="0"/>
              </a:rPr>
              <a:t>Batch Mode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285720" y="4857760"/>
            <a:ext cx="42338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Ø"/>
            </a:pPr>
            <a:r>
              <a:rPr lang="fr-FR" dirty="0" err="1">
                <a:latin typeface="Times New Roman" pitchFamily="18" charset="0"/>
                <a:cs typeface="Times New Roman" pitchFamily="18" charset="0"/>
              </a:rPr>
              <a:t>Vary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size of 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HDFS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block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buFont typeface="Wingdings" pitchFamily="2" charset="2"/>
              <a:buChar char="Ø"/>
            </a:pP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partitioning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of data </a:t>
            </a:r>
          </a:p>
          <a:p>
            <a:pPr marL="285750" indent="-285750" algn="just" eaLnBrk="1" hangingPunct="1">
              <a:buFont typeface="Wingdings" pitchFamily="2" charset="2"/>
              <a:buChar char="Ø"/>
            </a:pP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WordCount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workload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and 50 GB of data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4932363" y="4786322"/>
            <a:ext cx="42116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Ø"/>
            </a:pP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Iterative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workloads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PageRank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Kmeans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buFont typeface="Wingdings" pitchFamily="2" charset="2"/>
              <a:buChar char="Ø"/>
            </a:pPr>
            <a:r>
              <a:rPr lang="fr-FR" dirty="0" err="1">
                <a:latin typeface="Times New Roman" pitchFamily="18" charset="0"/>
                <a:cs typeface="Times New Roman" pitchFamily="18" charset="0"/>
              </a:rPr>
              <a:t>Vary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iterations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age 10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000240"/>
            <a:ext cx="4324954" cy="2848335"/>
          </a:xfrm>
          <a:prstGeom prst="rect">
            <a:avLst/>
          </a:prstGeom>
        </p:spPr>
      </p:pic>
      <p:pic>
        <p:nvPicPr>
          <p:cNvPr id="12" name="Image 11" descr="kmea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214554"/>
            <a:ext cx="3953284" cy="250535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00100" y="6000768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Spark and Hadoop are influenced by data partitioning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Flink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perfoms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well in the case of In memory applications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>
          <a:xfrm>
            <a:off x="395288" y="295275"/>
            <a:ext cx="8229600" cy="701731"/>
          </a:xfrm>
        </p:spPr>
        <p:txBody>
          <a:bodyPr>
            <a:spAutoFit/>
          </a:bodyPr>
          <a:lstStyle/>
          <a:p>
            <a:pPr eaLnBrk="1" hangingPunct="1"/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(4)</a:t>
            </a:r>
          </a:p>
        </p:txBody>
      </p:sp>
      <p:sp>
        <p:nvSpPr>
          <p:cNvPr id="2355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92DD54-07E9-4E0A-AC12-534D78D3C397}" type="datetime1">
              <a:rPr lang="en-US">
                <a:solidFill>
                  <a:schemeClr val="tx1"/>
                </a:solidFill>
              </a:rPr>
              <a:pPr/>
              <a:t>11/22/2017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844EF4-B9E7-4D29-AF39-418E32583769}" type="slidenum">
              <a:rPr lang="es-ES">
                <a:solidFill>
                  <a:schemeClr val="tx1"/>
                </a:solidFill>
              </a:rPr>
              <a:pPr/>
              <a:t>16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445772" y="1013708"/>
            <a:ext cx="83046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Resources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consumption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in Batch mode (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WordCount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workload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and 50 GB of data):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Image 12" descr="cp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357298"/>
            <a:ext cx="2786082" cy="2071702"/>
          </a:xfrm>
          <a:prstGeom prst="rect">
            <a:avLst/>
          </a:prstGeom>
        </p:spPr>
      </p:pic>
      <p:pic>
        <p:nvPicPr>
          <p:cNvPr id="14" name="Image 13" descr="r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146" y="1573489"/>
            <a:ext cx="3000396" cy="1714512"/>
          </a:xfrm>
          <a:prstGeom prst="rect">
            <a:avLst/>
          </a:prstGeom>
        </p:spPr>
      </p:pic>
      <p:pic>
        <p:nvPicPr>
          <p:cNvPr id="15" name="Image 14" descr="dis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3714752"/>
            <a:ext cx="2786082" cy="1586096"/>
          </a:xfrm>
          <a:prstGeom prst="rect">
            <a:avLst/>
          </a:prstGeom>
        </p:spPr>
      </p:pic>
      <p:pic>
        <p:nvPicPr>
          <p:cNvPr id="16" name="Image 15" descr="n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0088" y="3726750"/>
            <a:ext cx="2928958" cy="149560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714348" y="3357562"/>
            <a:ext cx="2145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CPU </a:t>
            </a:r>
            <a:r>
              <a:rPr lang="fr-FR" sz="1600" i="1" dirty="0" err="1" smtClean="0"/>
              <a:t>resource</a:t>
            </a:r>
            <a:r>
              <a:rPr lang="fr-FR" sz="1600" i="1" dirty="0" smtClean="0"/>
              <a:t> usage </a:t>
            </a:r>
            <a:endParaRPr lang="fr-FR" sz="16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4857752" y="3214686"/>
            <a:ext cx="2169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RAM </a:t>
            </a:r>
            <a:r>
              <a:rPr lang="fr-FR" sz="1600" i="1" dirty="0" err="1" smtClean="0"/>
              <a:t>resource</a:t>
            </a:r>
            <a:r>
              <a:rPr lang="fr-FR" sz="1600" i="1" dirty="0" smtClean="0"/>
              <a:t> usage </a:t>
            </a:r>
            <a:endParaRPr lang="fr-FR" sz="1600" i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571472" y="5214950"/>
            <a:ext cx="3191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 smtClean="0"/>
              <a:t>Disk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Write</a:t>
            </a:r>
            <a:r>
              <a:rPr lang="fr-FR" sz="1600" i="1" dirty="0" smtClean="0"/>
              <a:t>/Read </a:t>
            </a:r>
            <a:r>
              <a:rPr lang="fr-FR" sz="1600" i="1" dirty="0" err="1" smtClean="0"/>
              <a:t>resource</a:t>
            </a:r>
            <a:r>
              <a:rPr lang="fr-FR" sz="1600" i="1" dirty="0" smtClean="0"/>
              <a:t> usage </a:t>
            </a:r>
            <a:endParaRPr lang="fr-FR" sz="1600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5072066" y="5214950"/>
            <a:ext cx="2044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BW </a:t>
            </a:r>
            <a:r>
              <a:rPr lang="fr-FR" sz="1600" i="1" dirty="0" err="1" smtClean="0"/>
              <a:t>resource</a:t>
            </a:r>
            <a:r>
              <a:rPr lang="fr-FR" sz="1600" i="1" dirty="0" smtClean="0"/>
              <a:t> usage </a:t>
            </a:r>
            <a:endParaRPr lang="fr-F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(5)</a:t>
            </a:r>
            <a:endParaRPr lang="fr-FR" dirty="0" smtClean="0"/>
          </a:p>
        </p:txBody>
      </p:sp>
      <p:sp>
        <p:nvSpPr>
          <p:cNvPr id="2560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510C8C-DE81-439A-8956-C1A812307387}" type="datetime1">
              <a:rPr lang="en-US">
                <a:solidFill>
                  <a:schemeClr val="tx1"/>
                </a:solidFill>
              </a:rPr>
              <a:pPr/>
              <a:t>11/22/2017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BC3358-E09F-454F-BD2B-C09E1BEA55A8}" type="slidenum">
              <a:rPr lang="es-ES">
                <a:solidFill>
                  <a:schemeClr val="tx1"/>
                </a:solidFill>
              </a:rPr>
              <a:pPr/>
              <a:t>17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0" y="1412875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b="1">
                <a:latin typeface="Times New Roman" pitchFamily="18" charset="0"/>
                <a:cs typeface="Times New Roman" pitchFamily="18" charset="0"/>
              </a:rPr>
              <a:t>Stream Mode results :</a:t>
            </a:r>
          </a:p>
        </p:txBody>
      </p:sp>
      <p:pic>
        <p:nvPicPr>
          <p:cNvPr id="2560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988840"/>
            <a:ext cx="39608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500" y="1988840"/>
            <a:ext cx="38989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5"/>
          <p:cNvSpPr txBox="1">
            <a:spLocks noChangeArrowheads="1"/>
          </p:cNvSpPr>
          <p:nvPr/>
        </p:nvSpPr>
        <p:spPr bwMode="auto">
          <a:xfrm>
            <a:off x="179388" y="4961453"/>
            <a:ext cx="8964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Impact of the size of messages on the number of processed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messages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fr-FR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609" name="TextBox 6"/>
          <p:cNvSpPr txBox="1">
            <a:spLocks noChangeArrowheads="1"/>
          </p:cNvSpPr>
          <p:nvPr/>
        </p:nvSpPr>
        <p:spPr bwMode="auto">
          <a:xfrm>
            <a:off x="1475680" y="4437112"/>
            <a:ext cx="28082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sz="1600" i="1">
                <a:latin typeface="Times New Roman" pitchFamily="18" charset="0"/>
                <a:cs typeface="Times New Roman" pitchFamily="18" charset="0"/>
              </a:rPr>
              <a:t>Event </a:t>
            </a:r>
            <a:r>
              <a:rPr lang="fr-FR" sz="1600" i="1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1600" i="1" dirty="0">
                <a:latin typeface="Times New Roman" pitchFamily="18" charset="0"/>
                <a:cs typeface="Times New Roman" pitchFamily="18" charset="0"/>
              </a:rPr>
              <a:t> 100 kb</a:t>
            </a:r>
          </a:p>
        </p:txBody>
      </p:sp>
      <p:sp>
        <p:nvSpPr>
          <p:cNvPr id="25610" name="TextBox 9"/>
          <p:cNvSpPr txBox="1">
            <a:spLocks noChangeArrowheads="1"/>
          </p:cNvSpPr>
          <p:nvPr/>
        </p:nvSpPr>
        <p:spPr bwMode="auto">
          <a:xfrm>
            <a:off x="5796160" y="4365104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sz="1600" i="1">
                <a:latin typeface="Times New Roman" pitchFamily="18" charset="0"/>
                <a:cs typeface="Times New Roman" pitchFamily="18" charset="0"/>
              </a:rPr>
              <a:t>Event </a:t>
            </a:r>
            <a:r>
              <a:rPr lang="fr-FR" sz="1600" i="1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1600" i="1" dirty="0">
                <a:latin typeface="Times New Roman" pitchFamily="18" charset="0"/>
                <a:cs typeface="Times New Roman" pitchFamily="18" charset="0"/>
              </a:rPr>
              <a:t> 500 kb </a:t>
            </a:r>
          </a:p>
        </p:txBody>
      </p:sp>
      <p:sp>
        <p:nvSpPr>
          <p:cNvPr id="25611" name="TextBox 1"/>
          <p:cNvSpPr txBox="1">
            <a:spLocks noChangeArrowheads="1"/>
          </p:cNvSpPr>
          <p:nvPr/>
        </p:nvSpPr>
        <p:spPr bwMode="auto">
          <a:xfrm>
            <a:off x="628650" y="5385990"/>
            <a:ext cx="54168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An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ETL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workload is used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Storm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performs better in the case of small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datasets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Flink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provides good results in the case of big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datasets</a:t>
            </a:r>
            <a:endParaRPr lang="fr-FR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>
          <a:xfrm>
            <a:off x="395288" y="295275"/>
            <a:ext cx="8229600" cy="701731"/>
          </a:xfrm>
        </p:spPr>
        <p:txBody>
          <a:bodyPr>
            <a:spAutoFit/>
          </a:bodyPr>
          <a:lstStyle/>
          <a:p>
            <a:pPr eaLnBrk="1" hangingPunct="1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BEST PRACTICES</a:t>
            </a:r>
          </a:p>
        </p:txBody>
      </p:sp>
      <p:sp>
        <p:nvSpPr>
          <p:cNvPr id="2355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92DD54-07E9-4E0A-AC12-534D78D3C397}" type="datetime1">
              <a:rPr lang="en-US">
                <a:solidFill>
                  <a:schemeClr val="tx1"/>
                </a:solidFill>
              </a:rPr>
              <a:pPr/>
              <a:t>11/22/2017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844EF4-B9E7-4D29-AF39-418E32583769}" type="slidenum">
              <a:rPr lang="es-ES">
                <a:solidFill>
                  <a:schemeClr val="tx1"/>
                </a:solidFill>
              </a:rPr>
              <a:pPr/>
              <a:t>18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1357298"/>
            <a:ext cx="914400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Lambda architecture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Recommended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frameworks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Spark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Flink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Spark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Flink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ensure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both Batch and Stream processing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Micro-batch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processing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Recommended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frameworks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Spark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features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of  RDD concept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Recommendation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mining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applications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fr-FR" dirty="0" err="1">
                <a:latin typeface="Times New Roman" pitchFamily="18" charset="0"/>
                <a:cs typeface="Times New Roman" pitchFamily="18" charset="0"/>
              </a:rPr>
              <a:t>Recommended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frameworks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Spark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Flink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Hadoop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provide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specific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APIs for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use cases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Smart cites and social media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associated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data in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mainly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stream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data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Storm and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Flink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could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Conclusion </a:t>
            </a:r>
          </a:p>
        </p:txBody>
      </p:sp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0824F9-7533-4491-AE1E-F42DB6FB4AA4}" type="datetime1">
              <a:rPr lang="en-US">
                <a:solidFill>
                  <a:schemeClr val="tx1"/>
                </a:solidFill>
              </a:rPr>
              <a:pPr/>
              <a:t>11/22/2017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E282EA-C7FB-4CF2-8D8D-57C11D2505BF}" type="slidenum">
              <a:rPr lang="es-ES">
                <a:solidFill>
                  <a:schemeClr val="tx1"/>
                </a:solidFill>
              </a:rPr>
              <a:pPr/>
              <a:t>19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785926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overview of Big Data frameworks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Hadoop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Spark, Storm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Flink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have identified the features of each framework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experimental study of the studied frameworks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Best practices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3600" b="1" dirty="0" err="1">
                <a:latin typeface="Times New Roman" charset="0"/>
                <a:ea typeface="Times New Roman" charset="0"/>
                <a:cs typeface="Times New Roman" charset="0"/>
              </a:rPr>
              <a:t>Outline</a:t>
            </a:r>
            <a:endParaRPr lang="fr-FR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AA76F7-0956-4803-8E55-DACEA0353769}" type="datetime1">
              <a:rPr lang="en-US">
                <a:solidFill>
                  <a:schemeClr val="tx1"/>
                </a:solidFill>
              </a:rPr>
              <a:pPr/>
              <a:t>11/22/2017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B6E5B3-4D32-4E13-A166-6CBFAC2FED19}" type="slidenum">
              <a:rPr lang="es-ES">
                <a:solidFill>
                  <a:schemeClr val="tx1"/>
                </a:solidFill>
              </a:rPr>
              <a:pPr/>
              <a:t>2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0034" y="1285860"/>
            <a:ext cx="86439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Context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and motivations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Overview of Big Data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Framewoks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Experimental study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Best practices 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Conclusion </a:t>
            </a:r>
          </a:p>
          <a:p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References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 smtClean="0">
                <a:latin typeface="Times New Roman" pitchFamily="18" charset="0"/>
                <a:cs typeface="Times New Roman" pitchFamily="18" charset="0"/>
              </a:rPr>
            </a:b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0824F9-7533-4491-AE1E-F42DB6FB4AA4}" type="datetime1">
              <a:rPr lang="en-US">
                <a:solidFill>
                  <a:schemeClr val="tx1"/>
                </a:solidFill>
              </a:rPr>
              <a:pPr/>
              <a:t>11/22/2017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E282EA-C7FB-4CF2-8D8D-57C11D2505BF}" type="slidenum">
              <a:rPr lang="es-ES">
                <a:solidFill>
                  <a:schemeClr val="tx1"/>
                </a:solidFill>
              </a:rPr>
              <a:pPr/>
              <a:t>20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5720" y="571480"/>
            <a:ext cx="885828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[1] </a:t>
            </a:r>
            <a:r>
              <a:rPr lang="fr-FR" dirty="0" err="1" smtClean="0"/>
              <a:t>Dede</a:t>
            </a:r>
            <a:r>
              <a:rPr lang="fr-FR" dirty="0" smtClean="0"/>
              <a:t>, E., </a:t>
            </a:r>
            <a:r>
              <a:rPr lang="fr-FR" dirty="0" err="1" smtClean="0"/>
              <a:t>Fadika</a:t>
            </a:r>
            <a:r>
              <a:rPr lang="fr-FR" dirty="0" smtClean="0"/>
              <a:t>, Z., </a:t>
            </a:r>
            <a:r>
              <a:rPr lang="fr-FR" dirty="0" err="1" smtClean="0"/>
              <a:t>Govindaraju</a:t>
            </a:r>
            <a:r>
              <a:rPr lang="fr-FR" dirty="0" smtClean="0"/>
              <a:t>, M., &amp; </a:t>
            </a:r>
            <a:r>
              <a:rPr lang="fr-FR" dirty="0" err="1" smtClean="0"/>
              <a:t>Ramakrishnan</a:t>
            </a:r>
            <a:r>
              <a:rPr lang="fr-FR" dirty="0" smtClean="0"/>
              <a:t>, L. (2014). </a:t>
            </a:r>
            <a:r>
              <a:rPr lang="fr-FR" dirty="0" err="1" smtClean="0"/>
              <a:t>Benchmarking</a:t>
            </a:r>
            <a:r>
              <a:rPr lang="fr-FR" dirty="0" smtClean="0"/>
              <a:t> </a:t>
            </a:r>
            <a:r>
              <a:rPr lang="fr-FR" dirty="0" err="1" smtClean="0"/>
              <a:t>MapReduce</a:t>
            </a:r>
            <a:r>
              <a:rPr lang="fr-FR" dirty="0" smtClean="0"/>
              <a:t> </a:t>
            </a:r>
            <a:r>
              <a:rPr lang="fr-FR" dirty="0" err="1" smtClean="0"/>
              <a:t>implementations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application scenarios. </a:t>
            </a:r>
            <a:r>
              <a:rPr lang="fr-FR" i="1" dirty="0" smtClean="0"/>
              <a:t>Future </a:t>
            </a:r>
            <a:r>
              <a:rPr lang="fr-FR" i="1" dirty="0" err="1" smtClean="0"/>
              <a:t>Generation</a:t>
            </a:r>
            <a:r>
              <a:rPr lang="fr-FR" i="1" dirty="0" smtClean="0"/>
              <a:t> Computer Systems</a:t>
            </a:r>
            <a:r>
              <a:rPr lang="fr-FR" dirty="0" smtClean="0"/>
              <a:t>, </a:t>
            </a:r>
            <a:r>
              <a:rPr lang="fr-FR" i="1" dirty="0" smtClean="0"/>
              <a:t>36</a:t>
            </a:r>
            <a:r>
              <a:rPr lang="fr-FR" dirty="0" smtClean="0"/>
              <a:t>, 389-399.</a:t>
            </a:r>
          </a:p>
          <a:p>
            <a:r>
              <a:rPr lang="en-US" dirty="0" smtClean="0"/>
              <a:t>[2] Zhang, H., Chen, G., </a:t>
            </a:r>
            <a:r>
              <a:rPr lang="en-US" dirty="0" err="1" smtClean="0"/>
              <a:t>Ooi</a:t>
            </a:r>
            <a:r>
              <a:rPr lang="en-US" dirty="0" smtClean="0"/>
              <a:t>, B. C., Tan, K. L., &amp; Zhang, M. (2015). In-memory big data management and processing: A survey. </a:t>
            </a:r>
            <a:r>
              <a:rPr lang="en-US" i="1" dirty="0" smtClean="0"/>
              <a:t>IEEE Transactions on Knowledge and Data Engineering</a:t>
            </a:r>
            <a:r>
              <a:rPr lang="en-US" dirty="0" smtClean="0"/>
              <a:t>, </a:t>
            </a:r>
            <a:r>
              <a:rPr lang="en-US" i="1" dirty="0" smtClean="0"/>
              <a:t>27</a:t>
            </a:r>
            <a:r>
              <a:rPr lang="en-US" dirty="0" smtClean="0"/>
              <a:t>(7), 1920-1948.</a:t>
            </a:r>
          </a:p>
          <a:p>
            <a:r>
              <a:rPr lang="fr-FR" dirty="0" smtClean="0"/>
              <a:t>[3] </a:t>
            </a:r>
            <a:r>
              <a:rPr lang="fr-FR" dirty="0" err="1" smtClean="0"/>
              <a:t>Veiga</a:t>
            </a:r>
            <a:r>
              <a:rPr lang="fr-FR" dirty="0" smtClean="0"/>
              <a:t>, J., </a:t>
            </a:r>
            <a:r>
              <a:rPr lang="fr-FR" dirty="0" err="1" smtClean="0"/>
              <a:t>Expósito</a:t>
            </a:r>
            <a:r>
              <a:rPr lang="fr-FR" dirty="0" smtClean="0"/>
              <a:t>, R. R., </a:t>
            </a:r>
            <a:r>
              <a:rPr lang="fr-FR" dirty="0" err="1" smtClean="0"/>
              <a:t>Pardo</a:t>
            </a:r>
            <a:r>
              <a:rPr lang="fr-FR" dirty="0" smtClean="0"/>
              <a:t>, X. C., </a:t>
            </a:r>
            <a:r>
              <a:rPr lang="fr-FR" dirty="0" err="1" smtClean="0"/>
              <a:t>Taboada</a:t>
            </a:r>
            <a:r>
              <a:rPr lang="fr-FR" dirty="0" smtClean="0"/>
              <a:t>, G. L., &amp; </a:t>
            </a:r>
            <a:r>
              <a:rPr lang="fr-FR" dirty="0" err="1" smtClean="0"/>
              <a:t>Tourifio</a:t>
            </a:r>
            <a:r>
              <a:rPr lang="fr-FR" dirty="0" smtClean="0"/>
              <a:t>, J. (2016, </a:t>
            </a:r>
            <a:r>
              <a:rPr lang="fr-FR" dirty="0" err="1" smtClean="0"/>
              <a:t>December</a:t>
            </a:r>
            <a:r>
              <a:rPr lang="fr-FR" dirty="0" smtClean="0"/>
              <a:t>). Performance </a:t>
            </a:r>
            <a:r>
              <a:rPr lang="fr-FR" dirty="0" err="1" smtClean="0"/>
              <a:t>evaluation</a:t>
            </a:r>
            <a:r>
              <a:rPr lang="fr-FR" dirty="0" smtClean="0"/>
              <a:t> of </a:t>
            </a:r>
            <a:r>
              <a:rPr lang="fr-FR" dirty="0" err="1" smtClean="0"/>
              <a:t>big</a:t>
            </a:r>
            <a:r>
              <a:rPr lang="fr-FR" dirty="0" smtClean="0"/>
              <a:t> data </a:t>
            </a:r>
            <a:r>
              <a:rPr lang="fr-FR" dirty="0" err="1" smtClean="0"/>
              <a:t>frameworks</a:t>
            </a:r>
            <a:r>
              <a:rPr lang="fr-FR" dirty="0" smtClean="0"/>
              <a:t> for large-</a:t>
            </a:r>
            <a:r>
              <a:rPr lang="fr-FR" dirty="0" err="1" smtClean="0"/>
              <a:t>scale</a:t>
            </a:r>
            <a:r>
              <a:rPr lang="fr-FR" dirty="0" smtClean="0"/>
              <a:t> data </a:t>
            </a:r>
            <a:r>
              <a:rPr lang="fr-FR" dirty="0" err="1" smtClean="0"/>
              <a:t>analytics</a:t>
            </a:r>
            <a:r>
              <a:rPr lang="fr-FR" dirty="0" smtClean="0"/>
              <a:t>. In </a:t>
            </a:r>
            <a:r>
              <a:rPr lang="fr-FR" i="1" dirty="0" err="1" smtClean="0"/>
              <a:t>Big</a:t>
            </a:r>
            <a:r>
              <a:rPr lang="fr-FR" i="1" dirty="0" smtClean="0"/>
              <a:t> Data (</a:t>
            </a:r>
            <a:r>
              <a:rPr lang="fr-FR" i="1" dirty="0" err="1" smtClean="0"/>
              <a:t>Big</a:t>
            </a:r>
            <a:r>
              <a:rPr lang="fr-FR" i="1" dirty="0" smtClean="0"/>
              <a:t> Data), 2016 IEEE International </a:t>
            </a:r>
            <a:r>
              <a:rPr lang="fr-FR" i="1" dirty="0" err="1" smtClean="0"/>
              <a:t>Conference</a:t>
            </a:r>
            <a:r>
              <a:rPr lang="fr-FR" i="1" dirty="0" smtClean="0"/>
              <a:t> on</a:t>
            </a:r>
            <a:r>
              <a:rPr lang="fr-FR" dirty="0" smtClean="0"/>
              <a:t> (pp. 424-431). IEEE.</a:t>
            </a:r>
          </a:p>
          <a:p>
            <a:r>
              <a:rPr lang="fr-FR" dirty="0" smtClean="0"/>
              <a:t>[4] Zhang, S., He, B., </a:t>
            </a:r>
            <a:r>
              <a:rPr lang="fr-FR" dirty="0" err="1" smtClean="0"/>
              <a:t>Dahlmeier</a:t>
            </a:r>
            <a:r>
              <a:rPr lang="fr-FR" dirty="0" smtClean="0"/>
              <a:t>, D., Zhou, A. C., &amp; </a:t>
            </a:r>
            <a:r>
              <a:rPr lang="fr-FR" dirty="0" err="1" smtClean="0"/>
              <a:t>Heinze</a:t>
            </a:r>
            <a:r>
              <a:rPr lang="fr-FR" dirty="0" smtClean="0"/>
              <a:t>, T. (2017, April). </a:t>
            </a:r>
            <a:r>
              <a:rPr lang="fr-FR" dirty="0" err="1" smtClean="0"/>
              <a:t>Revisiting</a:t>
            </a:r>
            <a:r>
              <a:rPr lang="fr-FR" dirty="0" smtClean="0"/>
              <a:t> the design of data </a:t>
            </a:r>
            <a:r>
              <a:rPr lang="fr-FR" dirty="0" err="1" smtClean="0"/>
              <a:t>stream</a:t>
            </a:r>
            <a:r>
              <a:rPr lang="fr-FR" dirty="0" smtClean="0"/>
              <a:t> </a:t>
            </a:r>
            <a:r>
              <a:rPr lang="fr-FR" dirty="0" err="1" smtClean="0"/>
              <a:t>processing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 on multi-</a:t>
            </a:r>
            <a:r>
              <a:rPr lang="fr-FR" dirty="0" err="1" smtClean="0"/>
              <a:t>core</a:t>
            </a:r>
            <a:r>
              <a:rPr lang="fr-FR" dirty="0" smtClean="0"/>
              <a:t> processors. In </a:t>
            </a:r>
            <a:r>
              <a:rPr lang="fr-FR" i="1" dirty="0" smtClean="0"/>
              <a:t>Data Engineering (ICDE), 2017 IEEE 33rd International </a:t>
            </a:r>
            <a:r>
              <a:rPr lang="fr-FR" i="1" dirty="0" err="1" smtClean="0"/>
              <a:t>Conference</a:t>
            </a:r>
            <a:r>
              <a:rPr lang="fr-FR" i="1" dirty="0" smtClean="0"/>
              <a:t> on</a:t>
            </a:r>
            <a:r>
              <a:rPr lang="fr-FR" dirty="0" smtClean="0"/>
              <a:t> (pp. 659-670). IEEE.</a:t>
            </a:r>
          </a:p>
          <a:p>
            <a:r>
              <a:rPr lang="fr-FR" dirty="0" smtClean="0"/>
              <a:t>[5] Chen, C. P., &amp; Zhang, C. Y. (2014). Data-intensive applications, challenges, techniques and technologies: A </a:t>
            </a:r>
            <a:r>
              <a:rPr lang="fr-FR" dirty="0" err="1" smtClean="0"/>
              <a:t>survey</a:t>
            </a:r>
            <a:r>
              <a:rPr lang="fr-FR" dirty="0" smtClean="0"/>
              <a:t> on </a:t>
            </a:r>
            <a:r>
              <a:rPr lang="fr-FR" dirty="0" err="1" smtClean="0"/>
              <a:t>Big</a:t>
            </a:r>
            <a:r>
              <a:rPr lang="fr-FR" dirty="0" smtClean="0"/>
              <a:t> Data. </a:t>
            </a:r>
            <a:r>
              <a:rPr lang="fr-FR" i="1" dirty="0" smtClean="0"/>
              <a:t>Information Sciences</a:t>
            </a:r>
            <a:r>
              <a:rPr lang="fr-FR" dirty="0" smtClean="0"/>
              <a:t>, </a:t>
            </a:r>
            <a:r>
              <a:rPr lang="fr-FR" i="1" dirty="0" smtClean="0"/>
              <a:t>275</a:t>
            </a:r>
            <a:r>
              <a:rPr lang="fr-FR" dirty="0" smtClean="0"/>
              <a:t>, 314-347.</a:t>
            </a:r>
          </a:p>
          <a:p>
            <a:r>
              <a:rPr lang="en-US" dirty="0" smtClean="0"/>
              <a:t>[6]Chen, M., Mao, S., &amp; Liu, Y. (2014). Big data: A survey. </a:t>
            </a:r>
            <a:r>
              <a:rPr lang="en-US" i="1" dirty="0" smtClean="0"/>
              <a:t>Mobile Networks and Applications</a:t>
            </a:r>
            <a:r>
              <a:rPr lang="en-US" dirty="0" smtClean="0"/>
              <a:t>, </a:t>
            </a:r>
            <a:r>
              <a:rPr lang="en-US" i="1" dirty="0" smtClean="0"/>
              <a:t>19</a:t>
            </a:r>
            <a:r>
              <a:rPr lang="en-US" dirty="0" smtClean="0"/>
              <a:t>(2), 171-209.</a:t>
            </a:r>
          </a:p>
          <a:p>
            <a:r>
              <a:rPr lang="en-US" dirty="0" smtClean="0"/>
              <a:t>[7] </a:t>
            </a:r>
            <a:r>
              <a:rPr lang="en-US" dirty="0" err="1" smtClean="0"/>
              <a:t>Gandomi</a:t>
            </a:r>
            <a:r>
              <a:rPr lang="en-US" dirty="0" smtClean="0"/>
              <a:t>, A., &amp; </a:t>
            </a:r>
            <a:r>
              <a:rPr lang="en-US" dirty="0" err="1" smtClean="0"/>
              <a:t>Haider</a:t>
            </a:r>
            <a:r>
              <a:rPr lang="en-US" dirty="0" smtClean="0"/>
              <a:t>, M. (2015). Beyond the hype: Big data concepts, methods, and analytics. </a:t>
            </a:r>
            <a:r>
              <a:rPr lang="en-US" i="1" dirty="0" smtClean="0"/>
              <a:t>International Journal of Information Management</a:t>
            </a:r>
            <a:r>
              <a:rPr lang="en-US" dirty="0" smtClean="0"/>
              <a:t>, </a:t>
            </a:r>
            <a:r>
              <a:rPr lang="en-US" i="1" dirty="0" smtClean="0"/>
              <a:t>35</a:t>
            </a:r>
            <a:r>
              <a:rPr lang="en-US" dirty="0" smtClean="0"/>
              <a:t>(2), 137-144.</a:t>
            </a:r>
            <a:endParaRPr lang="fr-FR" dirty="0" smtClean="0"/>
          </a:p>
          <a:p>
            <a:endParaRPr lang="fr-FR" dirty="0" smtClean="0"/>
          </a:p>
          <a:p>
            <a:endParaRPr lang="en-US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0824F9-7533-4491-AE1E-F42DB6FB4AA4}" type="datetime1">
              <a:rPr lang="en-US">
                <a:solidFill>
                  <a:schemeClr val="tx1"/>
                </a:solidFill>
              </a:rPr>
              <a:pPr/>
              <a:t>11/22/2017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E282EA-C7FB-4CF2-8D8D-57C11D2505BF}" type="slidenum">
              <a:rPr lang="es-ES">
                <a:solidFill>
                  <a:schemeClr val="tx1"/>
                </a:solidFill>
              </a:rPr>
              <a:pPr/>
              <a:t>21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57290" y="2143116"/>
            <a:ext cx="6702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Thank you for your attention</a:t>
            </a:r>
            <a:endParaRPr lang="fr-F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85852" y="3786190"/>
            <a:ext cx="6194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questions or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recommendations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92DD54-07E9-4E0A-AC12-534D78D3C397}" type="datetime1">
              <a:rPr lang="en-US">
                <a:solidFill>
                  <a:schemeClr val="tx1"/>
                </a:solidFill>
              </a:rPr>
              <a:pPr/>
              <a:t>11/22/2017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844EF4-B9E7-4D29-AF39-418E32583769}" type="slidenum">
              <a:rPr lang="es-ES">
                <a:solidFill>
                  <a:schemeClr val="tx1"/>
                </a:solidFill>
              </a:rPr>
              <a:pPr/>
              <a:t>3</a:t>
            </a:fld>
            <a:endParaRPr lang="es-ES">
              <a:solidFill>
                <a:schemeClr val="tx1"/>
              </a:solidFill>
            </a:endParaRPr>
          </a:p>
        </p:txBody>
      </p:sp>
      <p:pic>
        <p:nvPicPr>
          <p:cNvPr id="22" name="Image 21" descr="s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428736"/>
            <a:ext cx="2976560" cy="2400301"/>
          </a:xfrm>
          <a:prstGeom prst="rect">
            <a:avLst/>
          </a:prstGeom>
        </p:spPr>
      </p:pic>
      <p:pic>
        <p:nvPicPr>
          <p:cNvPr id="23" name="Image 22" descr="h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928802"/>
            <a:ext cx="3362325" cy="1362075"/>
          </a:xfrm>
          <a:prstGeom prst="rect">
            <a:avLst/>
          </a:prstGeom>
        </p:spPr>
      </p:pic>
      <p:pic>
        <p:nvPicPr>
          <p:cNvPr id="24" name="Image 23" descr="s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643314"/>
            <a:ext cx="2643206" cy="2143140"/>
          </a:xfrm>
          <a:prstGeom prst="rect">
            <a:avLst/>
          </a:prstGeom>
        </p:spPr>
      </p:pic>
      <p:pic>
        <p:nvPicPr>
          <p:cNvPr id="25" name="Image 24" descr="sm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4286256"/>
            <a:ext cx="3028950" cy="1514475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3600" b="1" dirty="0" err="1">
                <a:latin typeface="Times New Roman" charset="0"/>
                <a:ea typeface="Times New Roman" charset="0"/>
                <a:cs typeface="Times New Roman" charset="0"/>
              </a:rPr>
              <a:t>Context</a:t>
            </a:r>
            <a:r>
              <a:rPr lang="fr-FR" sz="3600" b="1" dirty="0">
                <a:latin typeface="Times New Roman" charset="0"/>
                <a:ea typeface="Times New Roman" charset="0"/>
                <a:cs typeface="Times New Roman" charset="0"/>
              </a:rPr>
              <a:t> and motivations(1)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3600" b="1" dirty="0" err="1">
                <a:latin typeface="Times New Roman" charset="0"/>
                <a:ea typeface="Times New Roman" charset="0"/>
                <a:cs typeface="Times New Roman" charset="0"/>
              </a:rPr>
              <a:t>Context</a:t>
            </a:r>
            <a:r>
              <a:rPr lang="fr-FR" sz="3600" b="1" dirty="0">
                <a:latin typeface="Times New Roman" charset="0"/>
                <a:ea typeface="Times New Roman" charset="0"/>
                <a:cs typeface="Times New Roman" charset="0"/>
              </a:rPr>
              <a:t> and motivations(2)</a:t>
            </a:r>
          </a:p>
        </p:txBody>
      </p:sp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AA76F7-0956-4803-8E55-DACEA0353769}" type="datetime1">
              <a:rPr lang="en-US">
                <a:solidFill>
                  <a:schemeClr val="tx1"/>
                </a:solidFill>
              </a:rPr>
              <a:pPr/>
              <a:t>11/22/2017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B6E5B3-4D32-4E13-A166-6CBFAC2FED19}" type="slidenum">
              <a:rPr lang="es-ES">
                <a:solidFill>
                  <a:schemeClr val="tx1"/>
                </a:solidFill>
              </a:rPr>
              <a:pPr/>
              <a:t>4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1357298"/>
            <a:ext cx="9144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Volume of data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2.5 trillion bytes of data are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generated everyday [7]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90% of the data created in the world have been created in the last 2 years [7]</a:t>
            </a: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3286124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Multiple data sources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Sensors, social media, images, videos, online shopping, GPS signals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Various data format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Relational DBMS, structured data (Xml,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Json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NOSQL Databases, …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3600" b="1" dirty="0" err="1">
                <a:latin typeface="Times New Roman" charset="0"/>
                <a:ea typeface="Times New Roman" charset="0"/>
                <a:cs typeface="Times New Roman" charset="0"/>
              </a:rPr>
              <a:t>Context</a:t>
            </a:r>
            <a:r>
              <a:rPr lang="fr-FR" sz="3600" b="1" dirty="0">
                <a:latin typeface="Times New Roman" charset="0"/>
                <a:ea typeface="Times New Roman" charset="0"/>
                <a:cs typeface="Times New Roman" charset="0"/>
              </a:rPr>
              <a:t> and motivations (3)</a:t>
            </a:r>
          </a:p>
        </p:txBody>
      </p:sp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AA76F7-0956-4803-8E55-DACEA0353769}" type="datetime1">
              <a:rPr lang="en-US">
                <a:solidFill>
                  <a:schemeClr val="tx1"/>
                </a:solidFill>
              </a:rPr>
              <a:pPr/>
              <a:t>11/22/2017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B6E5B3-4D32-4E13-A166-6CBFAC2FED19}" type="slidenum">
              <a:rPr lang="es-ES">
                <a:solidFill>
                  <a:schemeClr val="tx1"/>
                </a:solidFill>
              </a:rPr>
              <a:pPr/>
              <a:t>5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357158" y="1285860"/>
            <a:ext cx="4790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problems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and challenges: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285992"/>
            <a:ext cx="47863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Scalability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Fault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tolerance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Storage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/>
              <a:t> </a:t>
            </a:r>
          </a:p>
        </p:txBody>
      </p:sp>
      <p:pic>
        <p:nvPicPr>
          <p:cNvPr id="1741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250" y="1773238"/>
            <a:ext cx="43513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57224" y="5357826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Several Big Data frameworks have been proposed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3600" b="1" dirty="0" err="1">
                <a:latin typeface="Times New Roman" charset="0"/>
                <a:ea typeface="Times New Roman" charset="0"/>
                <a:cs typeface="Times New Roman" charset="0"/>
              </a:rPr>
              <a:t>Context</a:t>
            </a:r>
            <a:r>
              <a:rPr lang="fr-FR" sz="3600" b="1" dirty="0">
                <a:latin typeface="Times New Roman" charset="0"/>
                <a:ea typeface="Times New Roman" charset="0"/>
                <a:cs typeface="Times New Roman" charset="0"/>
              </a:rPr>
              <a:t> and motivations </a:t>
            </a:r>
            <a:r>
              <a:rPr lang="fr-FR" sz="3600" b="1" dirty="0" smtClean="0">
                <a:latin typeface="Times New Roman" charset="0"/>
                <a:ea typeface="Times New Roman" charset="0"/>
                <a:cs typeface="Times New Roman" charset="0"/>
              </a:rPr>
              <a:t>(4)</a:t>
            </a:r>
            <a:endParaRPr lang="fr-FR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AA76F7-0956-4803-8E55-DACEA0353769}" type="datetime1">
              <a:rPr lang="en-US">
                <a:solidFill>
                  <a:schemeClr val="tx1"/>
                </a:solidFill>
              </a:rPr>
              <a:pPr/>
              <a:t>11/22/2017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B6E5B3-4D32-4E13-A166-6CBFAC2FED19}" type="slidenum">
              <a:rPr lang="es-ES">
                <a:solidFill>
                  <a:schemeClr val="tx1"/>
                </a:solidFill>
              </a:rPr>
              <a:pPr/>
              <a:t>6</a:t>
            </a:fld>
            <a:endParaRPr lang="es-ES">
              <a:solidFill>
                <a:schemeClr val="tx1"/>
              </a:solidFill>
            </a:endParaRPr>
          </a:p>
        </p:txBody>
      </p:sp>
      <p:pic>
        <p:nvPicPr>
          <p:cNvPr id="9" name="Image 8" descr="hado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214422"/>
            <a:ext cx="3095915" cy="2571768"/>
          </a:xfrm>
          <a:prstGeom prst="rect">
            <a:avLst/>
          </a:prstGeom>
        </p:spPr>
      </p:pic>
      <p:pic>
        <p:nvPicPr>
          <p:cNvPr id="10" name="Image 9" descr="flin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071546"/>
            <a:ext cx="2357454" cy="2714620"/>
          </a:xfrm>
          <a:prstGeom prst="rect">
            <a:avLst/>
          </a:prstGeom>
        </p:spPr>
      </p:pic>
      <p:pic>
        <p:nvPicPr>
          <p:cNvPr id="11" name="Image 10" descr="Storm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4214818"/>
            <a:ext cx="2357454" cy="1357322"/>
          </a:xfrm>
          <a:prstGeom prst="rect">
            <a:avLst/>
          </a:prstGeom>
        </p:spPr>
      </p:pic>
      <p:pic>
        <p:nvPicPr>
          <p:cNvPr id="12" name="Image 11" descr="spar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48" y="3857628"/>
            <a:ext cx="3631596" cy="1896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9810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3600" b="1" dirty="0" err="1">
                <a:latin typeface="Times New Roman" charset="0"/>
                <a:ea typeface="Times New Roman" charset="0"/>
                <a:cs typeface="Times New Roman" charset="0"/>
              </a:rPr>
              <a:t>Related</a:t>
            </a:r>
            <a:r>
              <a:rPr lang="fr-FR" sz="3600" b="1" dirty="0">
                <a:latin typeface="Times New Roman" charset="0"/>
                <a:ea typeface="Times New Roman" charset="0"/>
                <a:cs typeface="Times New Roman" charset="0"/>
              </a:rPr>
              <a:t> Works</a:t>
            </a:r>
          </a:p>
        </p:txBody>
      </p:sp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0" y="6492875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BAA76F7-0956-4803-8E55-DACEA0353769}" type="datetime1">
              <a:rPr lang="en-US">
                <a:solidFill>
                  <a:schemeClr val="tx1"/>
                </a:solidFill>
              </a:rPr>
              <a:pPr/>
              <a:t>11/22/2017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B6E5B3-4D32-4E13-A166-6CBFAC2FED19}" type="slidenum">
              <a:rPr lang="es-ES">
                <a:solidFill>
                  <a:schemeClr val="tx1"/>
                </a:solidFill>
              </a:rPr>
              <a:pPr/>
              <a:t>7</a:t>
            </a:fld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2651864"/>
              </p:ext>
            </p:extLst>
          </p:nvPr>
        </p:nvGraphicFramePr>
        <p:xfrm>
          <a:off x="107504" y="908720"/>
          <a:ext cx="8892480" cy="5384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6230"/>
                <a:gridCol w="1412242"/>
                <a:gridCol w="1403648"/>
                <a:gridCol w="3240360"/>
              </a:tblGrid>
              <a:tr h="74962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Related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works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Programming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Mode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Study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Frameworks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Comments</a:t>
                      </a:r>
                      <a:endParaRPr lang="fr-FR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49621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Dede</a:t>
                      </a:r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et al., </a:t>
                      </a:r>
                      <a:r>
                        <a:rPr lang="fr-FR" sz="1600" b="1" baseline="0" dirty="0" smtClean="0"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2014, </a:t>
                      </a:r>
                      <a:r>
                        <a:rPr lang="fr-FR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Future </a:t>
                      </a:r>
                      <a:r>
                        <a:rPr lang="fr-FR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Generation</a:t>
                      </a:r>
                      <a:r>
                        <a:rPr lang="fr-FR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Computer Systems</a:t>
                      </a:r>
                      <a:endParaRPr lang="fr-FR" sz="16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Batch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Hadoop</a:t>
                      </a:r>
                      <a:endParaRPr lang="fr-FR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LEMO-MR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Twister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Comparison of several MapReduce implementations 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173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Zhang et al., 2015,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IEEE TKDE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Batch 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Spark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Linear</a:t>
                      </a: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scaling</a:t>
                      </a:r>
                      <a:endParaRPr lang="fr-FR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Data </a:t>
                      </a: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partitioning</a:t>
                      </a:r>
                      <a:endParaRPr lang="fr-FR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Theorical</a:t>
                      </a: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study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</a:tr>
              <a:tr h="749621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sz="16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Veiga</a:t>
                      </a:r>
                      <a:r>
                        <a:rPr lang="fr-FR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et al.,</a:t>
                      </a:r>
                      <a:r>
                        <a:rPr lang="fr-FR" sz="16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="1" dirty="0" smtClean="0"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2016, </a:t>
                      </a:r>
                      <a:r>
                        <a:rPr lang="en-US" sz="1600" b="0" dirty="0" smtClean="0"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2016 IEEE Big Data</a:t>
                      </a:r>
                      <a:endParaRPr lang="fr-FR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Batch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Flink</a:t>
                      </a:r>
                      <a:endParaRPr lang="fr-FR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Spark</a:t>
                      </a:r>
                      <a:endParaRPr lang="fr-FR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Hadoop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Several</a:t>
                      </a: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workload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</a:tr>
              <a:tr h="74962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fr-FR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Zhang et al., 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2017,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IEEE ICDE</a:t>
                      </a:r>
                    </a:p>
                    <a:p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Stream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Flink</a:t>
                      </a: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Spark</a:t>
                      </a:r>
                      <a:endParaRPr lang="fr-FR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Storm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Several</a:t>
                      </a: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Complex Events Processing (CEP) presented 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3841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Chen et al., </a:t>
                      </a:r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2014, </a:t>
                      </a:r>
                      <a:r>
                        <a:rPr lang="fr-FR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Information Sciences</a:t>
                      </a:r>
                      <a:endParaRPr lang="fr-FR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Chen et al.,2014,</a:t>
                      </a:r>
                      <a:r>
                        <a:rPr lang="fr-FR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Mobile Networks and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Batch and Stream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Hadoop</a:t>
                      </a:r>
                      <a:endParaRPr lang="fr-FR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Storm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Only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theoretical</a:t>
                      </a: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study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88913"/>
            <a:ext cx="8482044" cy="9810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3600" b="1" dirty="0" err="1">
                <a:latin typeface="Times New Roman" charset="0"/>
                <a:ea typeface="Times New Roman" charset="0"/>
                <a:cs typeface="Times New Roman" charset="0"/>
              </a:rPr>
              <a:t>Related</a:t>
            </a:r>
            <a:r>
              <a:rPr lang="fr-FR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3600" b="1" dirty="0" err="1">
                <a:latin typeface="Times New Roman" charset="0"/>
                <a:ea typeface="Times New Roman" charset="0"/>
                <a:cs typeface="Times New Roman" charset="0"/>
              </a:rPr>
              <a:t>works</a:t>
            </a:r>
            <a:endParaRPr lang="fr-FR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0" y="6492875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BAA76F7-0956-4803-8E55-DACEA0353769}" type="datetime1">
              <a:rPr lang="en-US">
                <a:solidFill>
                  <a:schemeClr val="tx1"/>
                </a:solidFill>
              </a:rPr>
              <a:pPr/>
              <a:t>11/22/2017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B6E5B3-4D32-4E13-A166-6CBFAC2FED19}" type="slidenum">
              <a:rPr lang="es-ES">
                <a:solidFill>
                  <a:schemeClr val="tx1"/>
                </a:solidFill>
              </a:rPr>
              <a:pPr/>
              <a:t>8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1214422"/>
            <a:ext cx="91440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Weak points and limits: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No</a:t>
            </a:r>
            <a:r>
              <a:rPr lang="en-US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thorough studies in resources consumption for all frameworks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Impact of the associated parameters on the performance of the studied frameworks </a:t>
            </a:r>
            <a:r>
              <a:rPr lang="en-US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is not </a:t>
            </a:r>
            <a:r>
              <a:rPr lang="en-US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well studied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No </a:t>
            </a:r>
            <a:r>
              <a:rPr lang="en-US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best practices provided</a:t>
            </a:r>
            <a:endParaRPr lang="en-US" b="1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Challenges: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Categorization of popular Big Data frameworks based on their features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Experimental study: 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Batch computing 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Stream processing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Resources consumption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Best practices based on </a:t>
            </a:r>
            <a:r>
              <a:rPr lang="en-US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our theoretical </a:t>
            </a:r>
            <a:r>
              <a:rPr lang="en-US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and empirical study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lang="fr-FR" b="1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0592" cy="58499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Categorization of popular Big Data frameworks</a:t>
            </a:r>
            <a:endParaRPr lang="fr-FR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AA76F7-0956-4803-8E55-DACEA0353769}" type="datetime1">
              <a:rPr lang="en-US">
                <a:solidFill>
                  <a:schemeClr val="tx1"/>
                </a:solidFill>
              </a:rPr>
              <a:pPr/>
              <a:t>11/22/2017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B6E5B3-4D32-4E13-A166-6CBFAC2FED19}" type="slidenum">
              <a:rPr lang="es-ES">
                <a:solidFill>
                  <a:schemeClr val="tx1"/>
                </a:solidFill>
              </a:rPr>
              <a:pPr/>
              <a:t>9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95089" y="6413698"/>
            <a:ext cx="4353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 comparative study of popular Big Data frameworks</a:t>
            </a:r>
            <a:endParaRPr lang="fr-FR" sz="1400" i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8568574"/>
              </p:ext>
            </p:extLst>
          </p:nvPr>
        </p:nvGraphicFramePr>
        <p:xfrm>
          <a:off x="447967" y="861152"/>
          <a:ext cx="8372505" cy="5520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501"/>
                <a:gridCol w="1674501"/>
                <a:gridCol w="1674501"/>
                <a:gridCol w="1674501"/>
                <a:gridCol w="1674501"/>
              </a:tblGrid>
              <a:tr h="299369">
                <a:tc>
                  <a:txBody>
                    <a:bodyPr/>
                    <a:lstStyle/>
                    <a:p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Hadoop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Spark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Storm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Flink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299369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Data Format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Key-value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RDD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Key-value</a:t>
                      </a:r>
                      <a:endParaRPr lang="fr-FR" sz="160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Key-value</a:t>
                      </a:r>
                      <a:endParaRPr lang="fr-FR" sz="160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517093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Programming</a:t>
                      </a:r>
                      <a:r>
                        <a:rPr lang="fr-FR" sz="16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mode</a:t>
                      </a:r>
                      <a:endParaRPr lang="fr-FR" sz="16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Batch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Batch and Stream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Stream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Batch and Stream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954085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Data sources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HDFS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HDFS, DBMS and</a:t>
                      </a:r>
                    </a:p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Kafka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HDFS, </a:t>
                      </a:r>
                      <a:r>
                        <a:rPr lang="fr-FR" sz="1600" kern="1200" baseline="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HBase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and</a:t>
                      </a:r>
                    </a:p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Kafka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Kafka, </a:t>
                      </a:r>
                      <a:r>
                        <a:rPr lang="fr-FR" sz="1600" kern="1200" baseline="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Kinesis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message</a:t>
                      </a:r>
                    </a:p>
                    <a:p>
                      <a:pPr algn="ctr"/>
                      <a:r>
                        <a:rPr lang="fr-FR" sz="1600" kern="1200" baseline="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queus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socket</a:t>
                      </a:r>
                    </a:p>
                    <a:p>
                      <a:pPr algn="ctr"/>
                      <a:r>
                        <a:rPr lang="fr-FR" sz="1600" kern="1200" baseline="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streams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517093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Programming</a:t>
                      </a:r>
                      <a:r>
                        <a:rPr lang="fr-FR" sz="16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model</a:t>
                      </a:r>
                      <a:endParaRPr lang="fr-FR" sz="16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Map</a:t>
                      </a:r>
                      <a:r>
                        <a:rPr lang="fr-FR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and </a:t>
                      </a:r>
                      <a:r>
                        <a:rPr lang="fr-FR" sz="16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Reduce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Transformation and Action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Topology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Transformation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734816">
                <a:tc>
                  <a:txBody>
                    <a:bodyPr/>
                    <a:lstStyle/>
                    <a:p>
                      <a:pPr algn="l"/>
                      <a:r>
                        <a:rPr lang="fr-FR" sz="1600" b="1" kern="1200" baseline="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Pogramming</a:t>
                      </a:r>
                      <a:endParaRPr lang="fr-FR" sz="1600" b="1" kern="1200" baseline="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/>
                      <a:r>
                        <a:rPr lang="fr-FR" sz="1600" b="1" kern="1200" baseline="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languages</a:t>
                      </a:r>
                      <a:endParaRPr lang="fr-FR" sz="16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Java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Java, scala</a:t>
                      </a:r>
                      <a:r>
                        <a:rPr lang="fr-FR" sz="16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and python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Java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Java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517093">
                <a:tc>
                  <a:txBody>
                    <a:bodyPr/>
                    <a:lstStyle/>
                    <a:p>
                      <a:pPr algn="l"/>
                      <a:r>
                        <a:rPr lang="fr-FR" sz="1600" b="1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Cluster manager</a:t>
                      </a:r>
                      <a:endParaRPr lang="fr-FR" sz="16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YARN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YARN, </a:t>
                      </a:r>
                      <a:r>
                        <a:rPr lang="fr-FR" sz="16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mesos</a:t>
                      </a:r>
                      <a:r>
                        <a:rPr lang="fr-FR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fr-FR" sz="1600" kern="1200" baseline="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Standalone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Zookeeper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YARN</a:t>
                      </a:r>
                      <a:r>
                        <a:rPr lang="fr-FR" sz="16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,</a:t>
                      </a:r>
                      <a:r>
                        <a:rPr lang="fr-FR" sz="1600" kern="1200" baseline="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Standalone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1174258">
                <a:tc>
                  <a:txBody>
                    <a:bodyPr/>
                    <a:lstStyle/>
                    <a:p>
                      <a:pPr algn="l"/>
                      <a:r>
                        <a:rPr lang="fr-FR" sz="1600" b="1" kern="1200" baseline="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Comments</a:t>
                      </a:r>
                      <a:endParaRPr lang="fr-FR" sz="16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Stores large data in HDFS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Gives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fr-FR" sz="1600" kern="1200" baseline="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several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APIs</a:t>
                      </a:r>
                    </a:p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to </a:t>
                      </a:r>
                      <a:r>
                        <a:rPr lang="fr-FR" sz="1600" kern="1200" baseline="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develop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interactive</a:t>
                      </a:r>
                    </a:p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applications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Suitable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for real-time</a:t>
                      </a:r>
                    </a:p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applications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An extension</a:t>
                      </a:r>
                    </a:p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of </a:t>
                      </a:r>
                      <a:r>
                        <a:rPr lang="fr-FR" sz="1600" kern="1200" baseline="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MapReduce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fr-FR" sz="1600" kern="1200" baseline="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with</a:t>
                      </a:r>
                      <a:endParaRPr lang="fr-FR" sz="1600" kern="1200" baseline="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/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graph </a:t>
                      </a:r>
                      <a:r>
                        <a:rPr lang="fr-FR" sz="1600" kern="1200" baseline="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methods</a:t>
                      </a:r>
                      <a:endParaRPr lang="fr-FR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6239</TotalTime>
  <Words>977</Words>
  <Application>Microsoft Macintosh PowerPoint</Application>
  <PresentationFormat>Affichage à l'écran (4:3)</PresentationFormat>
  <Paragraphs>294</Paragraphs>
  <Slides>21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Office Theme</vt:lpstr>
      <vt:lpstr>Diapositive 1</vt:lpstr>
      <vt:lpstr>Outline</vt:lpstr>
      <vt:lpstr>Context and motivations(1)</vt:lpstr>
      <vt:lpstr>Context and motivations(2)</vt:lpstr>
      <vt:lpstr>Context and motivations (3)</vt:lpstr>
      <vt:lpstr>Context and motivations (4)</vt:lpstr>
      <vt:lpstr>Related Works</vt:lpstr>
      <vt:lpstr>Related works</vt:lpstr>
      <vt:lpstr>Categorization of popular Big Data frameworks</vt:lpstr>
      <vt:lpstr>Experimental protocol (1)</vt:lpstr>
      <vt:lpstr>Experimental protocol (2)</vt:lpstr>
      <vt:lpstr>Experimental protocol (3)</vt:lpstr>
      <vt:lpstr>Experimental results (1)</vt:lpstr>
      <vt:lpstr>Experimental results (2)</vt:lpstr>
      <vt:lpstr>Experimental results (3)</vt:lpstr>
      <vt:lpstr>Experimental results (4)</vt:lpstr>
      <vt:lpstr>Experimental results (5)</vt:lpstr>
      <vt:lpstr>BEST PRACTICES</vt:lpstr>
      <vt:lpstr>Conclusion </vt:lpstr>
      <vt:lpstr>References </vt:lpstr>
      <vt:lpstr>Diapositive 21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node</cp:lastModifiedBy>
  <cp:revision>797</cp:revision>
  <dcterms:created xsi:type="dcterms:W3CDTF">2010-05-23T14:28:12Z</dcterms:created>
  <dcterms:modified xsi:type="dcterms:W3CDTF">2017-11-22T13:55:35Z</dcterms:modified>
</cp:coreProperties>
</file>